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746" r:id="rId2"/>
    <p:sldId id="787" r:id="rId3"/>
    <p:sldId id="788" r:id="rId4"/>
    <p:sldId id="751" r:id="rId5"/>
    <p:sldId id="753" r:id="rId6"/>
    <p:sldId id="772" r:id="rId7"/>
    <p:sldId id="752" r:id="rId8"/>
    <p:sldId id="773" r:id="rId9"/>
    <p:sldId id="778" r:id="rId10"/>
    <p:sldId id="755" r:id="rId11"/>
    <p:sldId id="766" r:id="rId12"/>
    <p:sldId id="789" r:id="rId13"/>
    <p:sldId id="747" r:id="rId14"/>
    <p:sldId id="779" r:id="rId15"/>
    <p:sldId id="757" r:id="rId16"/>
    <p:sldId id="758" r:id="rId17"/>
    <p:sldId id="761" r:id="rId18"/>
    <p:sldId id="763" r:id="rId19"/>
    <p:sldId id="762" r:id="rId20"/>
    <p:sldId id="759" r:id="rId21"/>
    <p:sldId id="790" r:id="rId22"/>
    <p:sldId id="791" r:id="rId23"/>
    <p:sldId id="768" r:id="rId24"/>
    <p:sldId id="774" r:id="rId25"/>
    <p:sldId id="775" r:id="rId26"/>
    <p:sldId id="770" r:id="rId27"/>
    <p:sldId id="776" r:id="rId28"/>
    <p:sldId id="794" r:id="rId29"/>
    <p:sldId id="795" r:id="rId30"/>
    <p:sldId id="798" r:id="rId31"/>
    <p:sldId id="797" r:id="rId32"/>
    <p:sldId id="799" r:id="rId33"/>
    <p:sldId id="793" r:id="rId34"/>
    <p:sldId id="79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4" autoAdjust="0"/>
    <p:restoredTop sz="85983" autoAdjust="0"/>
  </p:normalViewPr>
  <p:slideViewPr>
    <p:cSldViewPr>
      <p:cViewPr varScale="1">
        <p:scale>
          <a:sx n="85" d="100"/>
          <a:sy n="85" d="100"/>
        </p:scale>
        <p:origin x="1482" y="96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5DEB5124-F5B8-4BC7-9D20-681FD6DCB44D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BF3C5978-9A84-42A2-8183-3C7D82E91C65}" type="parTrans" cxnId="{11C004B8-224F-4A4E-AADF-4024ED09F8DA}">
      <dgm:prSet/>
      <dgm:spPr/>
      <dgm:t>
        <a:bodyPr/>
        <a:lstStyle/>
        <a:p>
          <a:endParaRPr lang="en-US"/>
        </a:p>
      </dgm:t>
    </dgm:pt>
    <dgm:pt modelId="{B82416DF-B810-40EE-AAB3-C9C665E4C989}" type="sibTrans" cxnId="{11C004B8-224F-4A4E-AADF-4024ED09F8DA}">
      <dgm:prSet/>
      <dgm:spPr/>
      <dgm:t>
        <a:bodyPr/>
        <a:lstStyle/>
        <a:p>
          <a:endParaRPr lang="en-US"/>
        </a:p>
      </dgm:t>
    </dgm:pt>
    <dgm:pt modelId="{0B4B21C6-77BA-445F-9E62-8546B77D0FCC}">
      <dgm:prSet/>
      <dgm:spPr/>
      <dgm:t>
        <a:bodyPr/>
        <a:lstStyle/>
        <a:p>
          <a:r>
            <a:rPr lang="en-US" dirty="0"/>
            <a:t>AI Ethics</a:t>
          </a:r>
        </a:p>
      </dgm:t>
    </dgm:pt>
    <dgm:pt modelId="{4B4C29C3-0872-4550-A1E1-653BA7495CC3}" type="parTrans" cxnId="{3F01458A-6BED-46AE-91FC-E35DAC2375E3}">
      <dgm:prSet/>
      <dgm:spPr/>
      <dgm:t>
        <a:bodyPr/>
        <a:lstStyle/>
        <a:p>
          <a:endParaRPr lang="en-US"/>
        </a:p>
      </dgm:t>
    </dgm:pt>
    <dgm:pt modelId="{88913A55-7341-4ABC-998F-4FA5E82D3BFC}" type="sibTrans" cxnId="{3F01458A-6BED-46AE-91FC-E35DAC2375E3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4">
        <dgm:presLayoutVars>
          <dgm:bulletEnabled val="1"/>
        </dgm:presLayoutVars>
      </dgm:prSet>
      <dgm:spPr/>
    </dgm:pt>
    <dgm:pt modelId="{059C7F5C-2929-41AA-B321-421EAA87493E}" type="pres">
      <dgm:prSet presAssocID="{B22D4BDF-4327-4B39-91C2-021872DFEB1A}" presName="sibTrans" presStyleCnt="0"/>
      <dgm:spPr/>
    </dgm:pt>
    <dgm:pt modelId="{2BC15CC0-AAFC-4719-8E3B-40296FCEF49B}" type="pres">
      <dgm:prSet presAssocID="{771BAAD6-E2FC-4891-B816-2473445D8536}" presName="textNode" presStyleLbl="node1" presStyleIdx="1" presStyleCnt="4">
        <dgm:presLayoutVars>
          <dgm:bulletEnabled val="1"/>
        </dgm:presLayoutVars>
      </dgm:prSet>
      <dgm:spPr/>
    </dgm:pt>
    <dgm:pt modelId="{5A3AEE6C-82CE-4D83-A762-7D70C4AB2CFC}" type="pres">
      <dgm:prSet presAssocID="{B103F5ED-BC79-45CE-AC88-045D3B69910D}" presName="sibTrans" presStyleCnt="0"/>
      <dgm:spPr/>
    </dgm:pt>
    <dgm:pt modelId="{C5A55553-AD55-4355-A9E3-B8CDBC111738}" type="pres">
      <dgm:prSet presAssocID="{5DEB5124-F5B8-4BC7-9D20-681FD6DCB44D}" presName="textNode" presStyleLbl="node1" presStyleIdx="2" presStyleCnt="4">
        <dgm:presLayoutVars>
          <dgm:bulletEnabled val="1"/>
        </dgm:presLayoutVars>
      </dgm:prSet>
      <dgm:spPr/>
    </dgm:pt>
    <dgm:pt modelId="{EA223B85-931F-4B8D-BFD9-67B67252C383}" type="pres">
      <dgm:prSet presAssocID="{B82416DF-B810-40EE-AAB3-C9C665E4C989}" presName="sibTrans" presStyleCnt="0"/>
      <dgm:spPr/>
    </dgm:pt>
    <dgm:pt modelId="{BE356410-091D-44E7-B330-396FD803FEFB}" type="pres">
      <dgm:prSet presAssocID="{0B4B21C6-77BA-445F-9E62-8546B77D0F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164DF26B-F029-470E-9FC0-2CCA722C05B2}" type="presOf" srcId="{0B4B21C6-77BA-445F-9E62-8546B77D0FCC}" destId="{BE356410-091D-44E7-B330-396FD803FEFB}" srcOrd="0" destOrd="0" presId="urn:microsoft.com/office/officeart/2005/8/layout/hProcess9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3F01458A-6BED-46AE-91FC-E35DAC2375E3}" srcId="{2BE4F427-7F24-468D-A0AA-84AFAFE170E5}" destId="{0B4B21C6-77BA-445F-9E62-8546B77D0FCC}" srcOrd="3" destOrd="0" parTransId="{4B4C29C3-0872-4550-A1E1-653BA7495CC3}" sibTransId="{88913A55-7341-4ABC-998F-4FA5E82D3BFC}"/>
    <dgm:cxn modelId="{0708A08D-5E6E-46CD-9C39-B949E8C0A128}" srcId="{2BE4F427-7F24-468D-A0AA-84AFAFE170E5}" destId="{771BAAD6-E2FC-4891-B816-2473445D8536}" srcOrd="1" destOrd="0" parTransId="{BBF3AA43-7194-46C1-9FCD-3851DA4257ED}" sibTransId="{B103F5ED-BC79-45CE-AC88-045D3B69910D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11C004B8-224F-4A4E-AADF-4024ED09F8DA}" srcId="{2BE4F427-7F24-468D-A0AA-84AFAFE170E5}" destId="{5DEB5124-F5B8-4BC7-9D20-681FD6DCB44D}" srcOrd="2" destOrd="0" parTransId="{BF3C5978-9A84-42A2-8183-3C7D82E91C65}" sibTransId="{B82416DF-B810-40EE-AAB3-C9C665E4C989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A4356DC8-8522-4E56-8725-678DF4F183FE}" type="presOf" srcId="{5DEB5124-F5B8-4BC7-9D20-681FD6DCB44D}" destId="{C5A55553-AD55-4355-A9E3-B8CDBC111738}" srcOrd="0" destOrd="0" presId="urn:microsoft.com/office/officeart/2005/8/layout/hProcess9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92095589-F9EE-4F0F-8C11-7BB308422210}" type="presParOf" srcId="{85852747-A014-41F5-A751-337B7574361E}" destId="{2BC15CC0-AAFC-4719-8E3B-40296FCEF49B}" srcOrd="2" destOrd="0" presId="urn:microsoft.com/office/officeart/2005/8/layout/hProcess9"/>
    <dgm:cxn modelId="{9131940E-62F6-4C77-89D4-C60FE9E25D7A}" type="presParOf" srcId="{85852747-A014-41F5-A751-337B7574361E}" destId="{5A3AEE6C-82CE-4D83-A762-7D70C4AB2CFC}" srcOrd="3" destOrd="0" presId="urn:microsoft.com/office/officeart/2005/8/layout/hProcess9"/>
    <dgm:cxn modelId="{D29A342A-EFFA-4A95-A336-4ED7B4F03641}" type="presParOf" srcId="{85852747-A014-41F5-A751-337B7574361E}" destId="{C5A55553-AD55-4355-A9E3-B8CDBC111738}" srcOrd="4" destOrd="0" presId="urn:microsoft.com/office/officeart/2005/8/layout/hProcess9"/>
    <dgm:cxn modelId="{9CEB0F92-2D8E-4FEC-8E49-059AEAFA2CA2}" type="presParOf" srcId="{85852747-A014-41F5-A751-337B7574361E}" destId="{EA223B85-931F-4B8D-BFD9-67B67252C383}" srcOrd="5" destOrd="0" presId="urn:microsoft.com/office/officeart/2005/8/layout/hProcess9"/>
    <dgm:cxn modelId="{F2AB24FC-8045-4079-8E33-3C27B6F7856E}" type="presParOf" srcId="{85852747-A014-41F5-A751-337B7574361E}" destId="{BE356410-091D-44E7-B330-396FD803FEF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</dgm:pt>
  </dgm:ptLst>
  <dgm:cxnLst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519" y="1305401"/>
          <a:ext cx="185683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AI?</a:t>
          </a:r>
        </a:p>
      </dsp:txBody>
      <dsp:txXfrm>
        <a:off x="86485" y="1390367"/>
        <a:ext cx="1686899" cy="1570603"/>
      </dsp:txXfrm>
    </dsp:sp>
    <dsp:sp modelId="{2BC15CC0-AAFC-4719-8E3B-40296FCEF49B}">
      <dsp:nvSpPr>
        <dsp:cNvPr id="0" name=""/>
        <dsp:cNvSpPr/>
      </dsp:nvSpPr>
      <dsp:spPr>
        <a:xfrm>
          <a:off x="2010462" y="1305401"/>
          <a:ext cx="185683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AI Today</a:t>
          </a:r>
        </a:p>
      </dsp:txBody>
      <dsp:txXfrm>
        <a:off x="2095428" y="1390367"/>
        <a:ext cx="1686899" cy="1570603"/>
      </dsp:txXfrm>
    </dsp:sp>
    <dsp:sp modelId="{C5A55553-AD55-4355-A9E3-B8CDBC111738}">
      <dsp:nvSpPr>
        <dsp:cNvPr id="0" name=""/>
        <dsp:cNvSpPr/>
      </dsp:nvSpPr>
      <dsp:spPr>
        <a:xfrm>
          <a:off x="4019405" y="1305401"/>
          <a:ext cx="185683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History of AI</a:t>
          </a:r>
        </a:p>
      </dsp:txBody>
      <dsp:txXfrm>
        <a:off x="4104371" y="1390367"/>
        <a:ext cx="1686899" cy="1570603"/>
      </dsp:txXfrm>
    </dsp:sp>
    <dsp:sp modelId="{BE356410-091D-44E7-B330-396FD803FEFB}">
      <dsp:nvSpPr>
        <dsp:cNvPr id="0" name=""/>
        <dsp:cNvSpPr/>
      </dsp:nvSpPr>
      <dsp:spPr>
        <a:xfrm>
          <a:off x="6028349" y="1305401"/>
          <a:ext cx="185683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AI Ethics</a:t>
          </a:r>
        </a:p>
      </dsp:txBody>
      <dsp:txXfrm>
        <a:off x="6113315" y="1390367"/>
        <a:ext cx="1686899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rationally?</a:t>
          </a:r>
        </a:p>
      </dsp:txBody>
      <dsp:txXfrm>
        <a:off x="5359138" y="1840707"/>
        <a:ext cx="1381531" cy="669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18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24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mobile/google-mobile-app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hyperlink" Target="http://www.nytimes.com/interactive/2010/03/09/technology/20100309-translate.html" TargetMode="External"/><Relationship Id="rId4" Type="http://schemas.openxmlformats.org/officeDocument/2006/relationships/hyperlink" Target="http://translate.googl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ileye.com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62/6419/1140" TargetMode="External"/><Relationship Id="rId5" Type="http://schemas.openxmlformats.org/officeDocument/2006/relationships/hyperlink" Target="http://www.sciencemag.org/cgi/content/full/317/5844/1518" TargetMode="External"/><Relationship Id="rId4" Type="http://schemas.openxmlformats.org/officeDocument/2006/relationships/hyperlink" Target="http://www.nytimes.com/library/cyber/week/1210math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16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I_eff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inese_ro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A671EBC5-8F77-4D05-B52D-24E94DBD90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7" r="9089" b="861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/>
            <a:r>
              <a:rPr lang="en-US" sz="2900" b="1"/>
              <a:t>CS 5/7320 </a:t>
            </a:r>
            <a:br>
              <a:rPr lang="en-US" sz="2900" b="1"/>
            </a:br>
            <a:r>
              <a:rPr lang="en-US" sz="2900" b="1"/>
              <a:t>Artificial Intelligence</a:t>
            </a:r>
            <a:br>
              <a:rPr lang="en-US" sz="2900" b="1"/>
            </a:br>
            <a:br>
              <a:rPr lang="en-US" sz="2900" b="1"/>
            </a:br>
            <a:r>
              <a:rPr lang="en-US" sz="2900" b="1"/>
              <a:t>Introduction</a:t>
            </a:r>
            <a:br>
              <a:rPr lang="en-US" sz="2900" b="1"/>
            </a:br>
            <a:br>
              <a:rPr lang="en-US" sz="2900" b="1"/>
            </a:br>
            <a:r>
              <a:rPr lang="en-US" sz="2900" b="1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 defTabSz="914400">
              <a:spcBef>
                <a:spcPts val="1000"/>
              </a:spcBef>
            </a:pPr>
            <a:r>
              <a:rPr lang="en-US" sz="1700"/>
              <a:t>Slides by Michael Hahsler</a:t>
            </a:r>
            <a:br>
              <a:rPr lang="en-US" sz="1700"/>
            </a:br>
            <a:r>
              <a:rPr lang="en-US" sz="1700"/>
              <a:t>based on slides by Svetlana Lazepnik with figures and cover art from the AIMA textbook. 	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8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2BD-23F9-4699-B3FD-8AC22A4625BF}"/>
              </a:ext>
            </a:extLst>
          </p:cNvPr>
          <p:cNvSpPr txBox="1"/>
          <p:nvPr/>
        </p:nvSpPr>
        <p:spPr>
          <a:xfrm>
            <a:off x="1219200" y="632460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100" b="0" i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Attribution-ShareAlike 4.0 International License</a:t>
            </a:r>
            <a:r>
              <a:rPr lang="en-US" sz="1100" b="0" i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(at least mostly)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endParaRPr lang="en-US" sz="2400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Connections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0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714CEF0E-5843-4407-9EDB-BF7B96FA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1591056"/>
          </a:xfrm>
        </p:spPr>
        <p:txBody>
          <a:bodyPr anchor="t">
            <a:normAutofit/>
          </a:bodyPr>
          <a:lstStyle/>
          <a:p>
            <a:r>
              <a:rPr lang="en-US" sz="300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06190" y="4535424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>
                <a:hlinkClick r:id="rId5"/>
              </a:rPr>
              <a:t>http://www.research.ibm.com/deepqa/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6"/>
              </a:rPr>
              <a:t>NY Times article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7"/>
              </a:rPr>
              <a:t>Trivia demo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8"/>
              </a:rPr>
              <a:t>YouTube video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9"/>
              </a:rPr>
              <a:t>IBM Watson wins on Jeopardy</a:t>
            </a:r>
            <a:r>
              <a:rPr lang="en-US" sz="130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777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014" y="643467"/>
            <a:ext cx="6691971" cy="5571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243584"/>
          </a:xfrm>
        </p:spPr>
        <p:txBody>
          <a:bodyPr>
            <a:normAutofit/>
          </a:bodyPr>
          <a:lstStyle/>
          <a:p>
            <a:r>
              <a:rPr lang="en-US" sz="3000"/>
              <a:t>Natural Language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2512611"/>
            <a:ext cx="3624602" cy="366435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600"/>
              <a:t>Speech technologies</a:t>
            </a:r>
          </a:p>
          <a:p>
            <a:pPr lvl="1">
              <a:defRPr/>
            </a:pPr>
            <a:r>
              <a:rPr lang="en-US" sz="1600"/>
              <a:t>Text-to-speech synthesis 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</a:rPr>
              <a:t>Automatic speech recognition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3"/>
              </a:rPr>
              <a:t>Google voice search</a:t>
            </a: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/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600"/>
              <a:t> 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4"/>
              </a:rPr>
              <a:t>translate.google.com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5"/>
              </a:rPr>
              <a:t>Comparison of several translation systems</a:t>
            </a:r>
            <a:endParaRPr lang="en-US" sz="1600">
              <a:ea typeface="+mn-ea"/>
              <a:cs typeface="+mn-cs"/>
            </a:endParaRPr>
          </a:p>
          <a:p>
            <a:pPr>
              <a:defRPr/>
            </a:pPr>
            <a:endParaRPr lang="en-US" sz="1600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88857" y="4148610"/>
            <a:ext cx="3851789" cy="208959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D43CF-A662-409C-8541-ECBAA2B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58" t="26028" r="37500" b="9729"/>
          <a:stretch/>
        </p:blipFill>
        <p:spPr>
          <a:xfrm>
            <a:off x="4735778" y="619795"/>
            <a:ext cx="4157946" cy="26067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7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1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105406" cy="1325563"/>
          </a:xfrm>
        </p:spPr>
        <p:txBody>
          <a:bodyPr>
            <a:normAutofit/>
          </a:bodyPr>
          <a:lstStyle/>
          <a:p>
            <a:r>
              <a:rPr lang="en-US" sz="2400"/>
              <a:t>Vision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500"/>
              <a:t>OCR, read license plates, handwriting recognition (e.g., mail sorting)</a:t>
            </a:r>
          </a:p>
          <a:p>
            <a:pPr>
              <a:buFontTx/>
              <a:buChar char="•"/>
            </a:pPr>
            <a:r>
              <a:rPr lang="en-US" sz="1500"/>
              <a:t>Face detection/recognition: now standard for smart phone cameras</a:t>
            </a:r>
          </a:p>
          <a:p>
            <a:pPr>
              <a:buFontTx/>
              <a:buChar char="•"/>
            </a:pPr>
            <a:r>
              <a:rPr lang="en-US" sz="1500"/>
              <a:t>Visual search: Google Google Lense</a:t>
            </a:r>
          </a:p>
          <a:p>
            <a:pPr>
              <a:buFontTx/>
              <a:buChar char="•"/>
            </a:pPr>
            <a:r>
              <a:rPr lang="en-US" sz="1500"/>
              <a:t>Vehicle safety systems: </a:t>
            </a:r>
            <a:r>
              <a:rPr lang="en-US" sz="1500">
                <a:hlinkClick r:id="rId6"/>
              </a:rPr>
              <a:t>Mobileye</a:t>
            </a:r>
            <a:endParaRPr lang="en-US" sz="1500"/>
          </a:p>
        </p:txBody>
      </p:sp>
      <p:pic>
        <p:nvPicPr>
          <p:cNvPr id="7" name="Picture 4" descr="tested_485"/>
          <p:cNvPicPr>
            <a:picLocks noChangeAspect="1" noChangeArrowheads="1"/>
          </p:cNvPicPr>
          <p:nvPr/>
        </p:nvPicPr>
        <p:blipFill rotWithShape="1">
          <a:blip r:embed="rId7" cstate="print"/>
          <a:srcRect l="5223" r="23260" b="1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091" r="2518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3" y="640263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/>
              <a:t>Math, games, puzzles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45581" y="2121763"/>
            <a:ext cx="4965379" cy="377301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>
                <a:hlinkClick r:id="rId4"/>
              </a:rPr>
              <a:t>NY Times story</a:t>
            </a:r>
            <a:r>
              <a:rPr lang="en-US" sz="130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1996: Kasparov Beats Deep Blue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“I could feel --- I could smell --- a new kind 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1997: Deep Blue Beats Kasparov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“Deep Blue hasn't proven anything.”</a:t>
            </a:r>
            <a:endParaRPr lang="en-US" sz="1300"/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2007: Checkers was “solved” --- a computer system that never loses was developed. </a:t>
            </a:r>
            <a:r>
              <a:rPr lang="en-US" sz="1300">
                <a:hlinkClick r:id="rId5"/>
              </a:rPr>
              <a:t>Science article</a:t>
            </a:r>
            <a:endParaRPr lang="en-US" sz="1300"/>
          </a:p>
          <a:p>
            <a:pPr>
              <a:defRPr/>
            </a:pPr>
            <a:r>
              <a:rPr lang="en-US" sz="1300"/>
              <a:t>2017+: AlphaZero learns chess, shogi and go by playing itself. </a:t>
            </a:r>
            <a:r>
              <a:rPr lang="en-US" sz="1300">
                <a:hlinkClick r:id="rId6"/>
              </a:rPr>
              <a:t>Science article</a:t>
            </a:r>
            <a:endParaRPr lang="en-US"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39227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trading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828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3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" y="24809"/>
            <a:ext cx="7697787" cy="61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378B4-03BF-44BD-8450-3CD272657FCE}"/>
              </a:ext>
            </a:extLst>
          </p:cNvPr>
          <p:cNvSpPr txBox="1"/>
          <p:nvPr/>
        </p:nvSpPr>
        <p:spPr>
          <a:xfrm>
            <a:off x="2710712" y="6523642"/>
            <a:ext cx="646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Source: https://qbi.uq.edu.au/brain/intelligent-machines/history-artificial-intelligence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0E09-14BB-4EF4-82BF-3084F3820A58}"/>
              </a:ext>
            </a:extLst>
          </p:cNvPr>
          <p:cNvSpPr txBox="1"/>
          <p:nvPr/>
        </p:nvSpPr>
        <p:spPr>
          <a:xfrm>
            <a:off x="8153400" y="4992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+mn-lt"/>
                <a:ea typeface="+mn-ea"/>
                <a:cs typeface="+mn-cs"/>
              </a:rPr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>
                <a:latin typeface="+mn-lt"/>
                <a:ea typeface="+mn-ea"/>
                <a:cs typeface="+mn-cs"/>
              </a:rPr>
              <a:t>More precisely: within 10 years a computer would be chess champion, and an important new mathematical theorem would be proved by a computer</a:t>
            </a:r>
            <a:r>
              <a:rPr lang="en-US" sz="1800" i="1" dirty="0">
                <a:latin typeface="+mn-lt"/>
                <a:ea typeface="+mn-ea"/>
                <a:cs typeface="+mn-cs"/>
              </a:rPr>
              <a:t>.”</a:t>
            </a:r>
            <a:br>
              <a:rPr lang="en-US" sz="1800" i="1" dirty="0">
                <a:latin typeface="+mn-lt"/>
                <a:ea typeface="+mn-ea"/>
                <a:cs typeface="+mn-cs"/>
              </a:rPr>
            </a:br>
            <a:endParaRPr lang="en-US" sz="1800" i="1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29" y="627954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Blocks world (1960s – 1970s)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295400" y="6096000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 dirty="0">
                <a:solidFill>
                  <a:schemeClr val="tx1"/>
                </a:solidFill>
              </a:rPr>
              <a:t>Roberts, 1963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343400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91200" y="5369004"/>
            <a:ext cx="1828800" cy="110799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dirty="0">
                <a:solidFill>
                  <a:srgbClr val="FF0000"/>
                </a:solidFill>
                <a:latin typeface="Comic Sans MS" pitchFamily="66" charset="0"/>
              </a:rPr>
              <a:t>???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352800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7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E2878-CA29-4578-B017-08092CEE3BEE}"/>
              </a:ext>
            </a:extLst>
          </p:cNvPr>
          <p:cNvSpPr/>
          <p:nvPr/>
        </p:nvSpPr>
        <p:spPr>
          <a:xfrm>
            <a:off x="4800600" y="6427113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7F3BE6-5687-4499-A95E-5FC71698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37424" b="-1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3150680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150680" cy="3207258"/>
          </a:xfrm>
        </p:spPr>
        <p:txBody>
          <a:bodyPr anchor="t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Faster computers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The IBM 704 vacuum tube machine that played chess in 1958 could do about</a:t>
            </a:r>
            <a:r>
              <a:rPr lang="en-US" sz="1600" b="1" dirty="0"/>
              <a:t> 50,000 calculations per second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Deep Blue could do </a:t>
            </a:r>
            <a:r>
              <a:rPr lang="en-US" sz="1600" b="1" dirty="0"/>
              <a:t>50 billion calculations per second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– a million times faster!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data (Sensors, IoT)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Dominance of statistical approaches, machine learning, deep learning.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  <a:hlinkClick r:id="rId3"/>
              </a:rPr>
              <a:t>AI effect</a:t>
            </a:r>
            <a:r>
              <a:rPr lang="en-US" sz="1600" dirty="0">
                <a:latin typeface="+mn-lt"/>
                <a:ea typeface="+mn-ea"/>
                <a:cs typeface="+mn-cs"/>
              </a:rPr>
              <a:t>: As soon as a machine gets good at performing some task, </a:t>
            </a:r>
            <a:r>
              <a:rPr lang="en-US" sz="1600" dirty="0"/>
              <a:t>the task is</a:t>
            </a:r>
            <a:r>
              <a:rPr lang="en-US" sz="1600" dirty="0">
                <a:latin typeface="+mn-lt"/>
                <a:ea typeface="+mn-ea"/>
                <a:cs typeface="+mn-cs"/>
              </a:rPr>
              <a:t>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Calculating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ability</a:t>
            </a:r>
            <a:r>
              <a:rPr lang="en-US" sz="1600" dirty="0"/>
              <a:t> used to be </a:t>
            </a:r>
            <a:r>
              <a:rPr lang="en-US" sz="1600" dirty="0">
                <a:latin typeface="+mn-lt"/>
                <a:ea typeface="+mn-ea"/>
                <a:cs typeface="+mn-cs"/>
              </a:rPr>
              <a:t>prized</a:t>
            </a:r>
            <a:r>
              <a:rPr lang="en-US" sz="1600" dirty="0"/>
              <a:t> – not anymore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Chess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was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thought to require high intelligence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Now, massively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parallel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computers</a:t>
            </a:r>
            <a:r>
              <a:rPr lang="en-US" sz="1600" dirty="0"/>
              <a:t> essentially </a:t>
            </a:r>
            <a:r>
              <a:rPr lang="en-US" sz="1600" dirty="0">
                <a:latin typeface="+mn-lt"/>
                <a:ea typeface="+mn-ea"/>
                <a:cs typeface="+mn-cs"/>
              </a:rPr>
              <a:t>use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brute force search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to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beat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grand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masters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Learning once thought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uniquely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ea typeface="+mn-ea"/>
                <a:cs typeface="+mn-cs"/>
              </a:rPr>
              <a:t>Ada Lovelace (1842): “</a:t>
            </a:r>
            <a:r>
              <a:rPr lang="en-US" sz="1600" dirty="0"/>
              <a:t>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 machine learning is a well-developed discipline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Similar picture with animal intelligence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8476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39" y="1066800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BE0DA-A8A7-4A98-869E-C84725DA9106}"/>
              </a:ext>
            </a:extLst>
          </p:cNvPr>
          <p:cNvSpPr/>
          <p:nvPr/>
        </p:nvSpPr>
        <p:spPr>
          <a:xfrm>
            <a:off x="457200" y="6322367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9B26F-CB76-45D4-AC54-0086863BB36A}"/>
              </a:ext>
            </a:extLst>
          </p:cNvPr>
          <p:cNvSpPr txBox="1"/>
          <p:nvPr/>
        </p:nvSpPr>
        <p:spPr>
          <a:xfrm>
            <a:off x="304800" y="235803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AC93E1-99C7-41D1-A63B-7E5970A65814}"/>
              </a:ext>
            </a:extLst>
          </p:cNvPr>
          <p:cNvCxnSpPr>
            <a:cxnSpLocks/>
          </p:cNvCxnSpPr>
          <p:nvPr/>
        </p:nvCxnSpPr>
        <p:spPr>
          <a:xfrm>
            <a:off x="2743200" y="9906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D9AE-2DCF-4123-998F-C55606594912}"/>
              </a:ext>
            </a:extLst>
          </p:cNvPr>
          <p:cNvSpPr txBox="1"/>
          <p:nvPr/>
        </p:nvSpPr>
        <p:spPr>
          <a:xfrm>
            <a:off x="5181600" y="6172200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ASIMO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Advanced Step in Innovative Mobility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humanoid robot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created by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479" y="152400"/>
            <a:ext cx="5719321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5410200" y="2209800"/>
            <a:ext cx="3048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04ECF-1DD8-44CA-AC47-414B61AC4A45}"/>
              </a:ext>
            </a:extLst>
          </p:cNvPr>
          <p:cNvCxnSpPr>
            <a:cxnSpLocks/>
          </p:cNvCxnSpPr>
          <p:nvPr/>
        </p:nvCxnSpPr>
        <p:spPr>
          <a:xfrm flipH="1">
            <a:off x="6629400" y="5562600"/>
            <a:ext cx="1295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E63EF55-DAEB-4734-88E2-DFEB7A8CDDE4}"/>
              </a:ext>
            </a:extLst>
          </p:cNvPr>
          <p:cNvSpPr/>
          <p:nvPr/>
        </p:nvSpPr>
        <p:spPr>
          <a:xfrm>
            <a:off x="3316395" y="152400"/>
            <a:ext cx="5751405" cy="6553200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11475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1D0774-8549-44E0-A45B-652D05891346}"/>
              </a:ext>
            </a:extLst>
          </p:cNvPr>
          <p:cNvCxnSpPr/>
          <p:nvPr/>
        </p:nvCxnSpPr>
        <p:spPr>
          <a:xfrm>
            <a:off x="1066800" y="274320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9008B-EEBD-45E7-A02C-02DE060B4C74}"/>
              </a:ext>
            </a:extLst>
          </p:cNvPr>
          <p:cNvSpPr txBox="1"/>
          <p:nvPr/>
        </p:nvSpPr>
        <p:spPr>
          <a:xfrm rot="2615768">
            <a:off x="4818725" y="1489329"/>
            <a:ext cx="4557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Bill Introduced in 2019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Did not receive a vote in Congress.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1295400" y="3962400"/>
            <a:ext cx="2057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0FDB3-138F-4913-A1D4-877DDB044BDB}"/>
              </a:ext>
            </a:extLst>
          </p:cNvPr>
          <p:cNvSpPr/>
          <p:nvPr/>
        </p:nvSpPr>
        <p:spPr>
          <a:xfrm>
            <a:off x="533401" y="1371526"/>
            <a:ext cx="7162799" cy="5334074"/>
          </a:xfrm>
          <a:prstGeom prst="rect">
            <a:avLst/>
          </a:prstGeom>
          <a:noFill/>
          <a:ln w="127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526967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189" y="3172203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2F39F-0993-49B3-A2BA-A3A042DBCBDC}"/>
              </a:ext>
            </a:extLst>
          </p:cNvPr>
          <p:cNvSpPr/>
          <p:nvPr/>
        </p:nvSpPr>
        <p:spPr>
          <a:xfrm>
            <a:off x="533400" y="6245423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29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441B2-D68C-44C5-ACDC-31A309778453}"/>
              </a:ext>
            </a:extLst>
          </p:cNvPr>
          <p:cNvSpPr/>
          <p:nvPr/>
        </p:nvSpPr>
        <p:spPr>
          <a:xfrm>
            <a:off x="1504950" y="4567146"/>
            <a:ext cx="60769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That is, use machines to solve hard problems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149285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5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9FE6E0-2499-4899-AEE4-A9B64443C289}"/>
              </a:ext>
            </a:extLst>
          </p:cNvPr>
          <p:cNvSpPr txBox="1"/>
          <p:nvPr/>
        </p:nvSpPr>
        <p:spPr>
          <a:xfrm>
            <a:off x="2883209" y="5715000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192630"/>
            <a:ext cx="5545749" cy="19221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447800"/>
            <a:ext cx="7886700" cy="5045074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Alan Turing (1950) "Computing machinery and intelligence"</a:t>
            </a:r>
          </a:p>
          <a:p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sz="2100" dirty="0"/>
              <a:t>Natural language processing</a:t>
            </a:r>
          </a:p>
          <a:p>
            <a:pPr lvl="1"/>
            <a:r>
              <a:rPr lang="en-US" sz="2100" dirty="0"/>
              <a:t>Knowledge representation</a:t>
            </a:r>
          </a:p>
          <a:p>
            <a:pPr lvl="1"/>
            <a:r>
              <a:rPr lang="en-US" sz="2100" dirty="0"/>
              <a:t>Automated reasoning</a:t>
            </a:r>
          </a:p>
          <a:p>
            <a:pPr lvl="1"/>
            <a:r>
              <a:rPr lang="en-US" sz="2100" dirty="0"/>
              <a:t>Probably also machine learning</a:t>
            </a:r>
          </a:p>
          <a:p>
            <a:endParaRPr lang="en-US" sz="2400" dirty="0"/>
          </a:p>
          <a:p>
            <a:r>
              <a:rPr lang="en-US" sz="2400" dirty="0"/>
              <a:t>Turing predicted that by the year 2000, machines would be able to fool 30% of human judges for five minutes.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6199" y="152400"/>
            <a:ext cx="1247911" cy="1551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Chatbots, e.g., ELIZA imitate without intelligence.</a:t>
            </a:r>
          </a:p>
          <a:p>
            <a:pPr lvl="2"/>
            <a:r>
              <a:rPr lang="en-US" sz="1800" dirty="0">
                <a:hlinkClick r:id="rId3"/>
              </a:rPr>
              <a:t>Chinese room argument</a:t>
            </a:r>
            <a:r>
              <a:rPr lang="en-US" sz="1800" dirty="0"/>
              <a:t>: one may simulate intelligence without having true intelligence (more of a philosophical objection)</a:t>
            </a:r>
          </a:p>
          <a:p>
            <a:pPr>
              <a:buFontTx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intelligent agents without trying to imitate humans.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has nothing to do with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/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dirty="0"/>
                  <a:t>What about the following logical implication:</a:t>
                </a:r>
              </a:p>
              <a:p>
                <a:pPr marL="3429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A rational agent acts to achieve the best expected outcome: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Goals are application-dependent and are expressed in terms of the </a:t>
            </a:r>
            <a:r>
              <a:rPr lang="en-US" sz="2400" b="1" dirty="0">
                <a:ea typeface="+mn-ea"/>
                <a:cs typeface="+mn-cs"/>
              </a:rPr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Being rational means acting to </a:t>
            </a:r>
            <a:r>
              <a:rPr lang="en-US" sz="2400" b="1" dirty="0">
                <a:ea typeface="+mn-ea"/>
                <a:cs typeface="+mn-cs"/>
              </a:rPr>
              <a:t>maximizing your expected utility. </a:t>
            </a:r>
            <a:r>
              <a:rPr lang="en-US" sz="2400" dirty="0">
                <a:ea typeface="+mn-ea"/>
                <a:cs typeface="+mn-cs"/>
              </a:rPr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400" dirty="0">
                <a:ea typeface="+mn-ea"/>
                <a:cs typeface="+mn-cs"/>
              </a:rPr>
              <a:t>In practice, utility optimization is subject to the agent’s computational constraints (</a:t>
            </a:r>
            <a:r>
              <a:rPr lang="en-US" sz="2400" b="1" dirty="0">
                <a:ea typeface="+mn-ea"/>
                <a:cs typeface="+mn-cs"/>
              </a:rPr>
              <a:t>bounded rationality </a:t>
            </a:r>
            <a:r>
              <a:rPr lang="en-US" sz="2400" dirty="0">
                <a:ea typeface="+mn-ea"/>
                <a:cs typeface="+mn-cs"/>
              </a:rPr>
              <a:t>or bounded optimality).</a:t>
            </a:r>
          </a:p>
          <a:p>
            <a:pPr marL="0" indent="0">
              <a:buNone/>
              <a:defRPr/>
            </a:pP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1836</Words>
  <Application>Microsoft Office PowerPoint</Application>
  <PresentationFormat>On-screen Show (4:3)</PresentationFormat>
  <Paragraphs>236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Comic Sans MS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rationally: Rational agent</vt:lpstr>
      <vt:lpstr>Acting rationally: Rational agent</vt:lpstr>
      <vt:lpstr>AI Connections</vt:lpstr>
      <vt:lpstr>AI Today</vt:lpstr>
      <vt:lpstr>IBM Watson</vt:lpstr>
      <vt:lpstr>PowerPoint Presentation</vt:lpstr>
      <vt:lpstr>Natural Language</vt:lpstr>
      <vt:lpstr>Vision</vt:lpstr>
      <vt:lpstr>Math, games, puzzles</vt:lpstr>
      <vt:lpstr>Logistics Scheduling Planning</vt:lpstr>
      <vt:lpstr>Information agents</vt:lpstr>
      <vt:lpstr>Robotics</vt:lpstr>
      <vt:lpstr>History of AI</vt:lpstr>
      <vt:lpstr>PowerPoint Presentation</vt:lpstr>
      <vt:lpstr>AI is harder than originally thought  Herbert Simon, 1957</vt:lpstr>
      <vt:lpstr>Blocks world (1960s – 1970s)</vt:lpstr>
      <vt:lpstr>“Moravec’s Paradox”</vt:lpstr>
      <vt:lpstr>What accounts for recent successes in AI?</vt:lpstr>
      <vt:lpstr>AI gets no respect?</vt:lpstr>
      <vt:lpstr>AI Ethics</vt:lpstr>
      <vt:lpstr>PowerPoint Presentation</vt:lpstr>
      <vt:lpstr>European Union</vt:lpstr>
      <vt:lpstr>The US</vt:lpstr>
      <vt:lpstr>European Union Study (2019)</vt:lpstr>
      <vt:lpstr>Algorithmic Bias and Fairness</vt:lpstr>
      <vt:lpstr>What type of AI do we cover in this course?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Michael Hahsler</cp:lastModifiedBy>
  <cp:revision>13</cp:revision>
  <dcterms:created xsi:type="dcterms:W3CDTF">2021-01-29T15:10:36Z</dcterms:created>
  <dcterms:modified xsi:type="dcterms:W3CDTF">2022-04-27T19:56:02Z</dcterms:modified>
</cp:coreProperties>
</file>